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aser Arabic" charset="1" panose="00000500000000000000"/>
      <p:regular r:id="rId10"/>
    </p:embeddedFont>
    <p:embeddedFont>
      <p:font typeface="Montaser Arabic Bold" charset="1" panose="00000800000000000000"/>
      <p:regular r:id="rId11"/>
    </p:embeddedFont>
    <p:embeddedFont>
      <p:font typeface="Montaser Arabic Thin" charset="1" panose="00000200000000000000"/>
      <p:regular r:id="rId12"/>
    </p:embeddedFont>
    <p:embeddedFont>
      <p:font typeface="Montaser Arabic Extra-Light" charset="1" panose="00000300000000000000"/>
      <p:regular r:id="rId13"/>
    </p:embeddedFont>
    <p:embeddedFont>
      <p:font typeface="Montaser Arabic Light" charset="1" panose="00000400000000000000"/>
      <p:regular r:id="rId14"/>
    </p:embeddedFont>
    <p:embeddedFont>
      <p:font typeface="Montaser Arabic Medium" charset="1" panose="00000600000000000000"/>
      <p:regular r:id="rId15"/>
    </p:embeddedFont>
    <p:embeddedFont>
      <p:font typeface="Montaser Arabic Semi-Bold" charset="1" panose="00000700000000000000"/>
      <p:regular r:id="rId16"/>
    </p:embeddedFont>
    <p:embeddedFont>
      <p:font typeface="Montaser Arabic Ultra-Bold" charset="1" panose="00000900000000000000"/>
      <p:regular r:id="rId17"/>
    </p:embeddedFont>
    <p:embeddedFont>
      <p:font typeface="Montaser Arabic Heavy" charset="1" panose="00000A00000000000000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  <p:embeddedFont>
      <p:font typeface="Open Sauce Italics" charset="1" panose="00000500000000000000"/>
      <p:regular r:id="rId21"/>
    </p:embeddedFont>
    <p:embeddedFont>
      <p:font typeface="Open Sauce Bold Italics" charset="1" panose="00000800000000000000"/>
      <p:regular r:id="rId22"/>
    </p:embeddedFont>
    <p:embeddedFont>
      <p:font typeface="Open Sauce Light" charset="1" panose="00000400000000000000"/>
      <p:regular r:id="rId23"/>
    </p:embeddedFont>
    <p:embeddedFont>
      <p:font typeface="Open Sauce Light Italics" charset="1" panose="00000400000000000000"/>
      <p:regular r:id="rId24"/>
    </p:embeddedFont>
    <p:embeddedFont>
      <p:font typeface="Open Sauce Medium" charset="1" panose="00000600000000000000"/>
      <p:regular r:id="rId25"/>
    </p:embeddedFont>
    <p:embeddedFont>
      <p:font typeface="Open Sauce Medium Italics" charset="1" panose="00000600000000000000"/>
      <p:regular r:id="rId26"/>
    </p:embeddedFont>
    <p:embeddedFont>
      <p:font typeface="Open Sauce Semi-Bold" charset="1" panose="00000700000000000000"/>
      <p:regular r:id="rId27"/>
    </p:embeddedFont>
    <p:embeddedFont>
      <p:font typeface="Open Sauce Semi-Bold Italics" charset="1" panose="00000700000000000000"/>
      <p:regular r:id="rId28"/>
    </p:embeddedFont>
    <p:embeddedFont>
      <p:font typeface="Open Sauce Heavy" charset="1" panose="00000A00000000000000"/>
      <p:regular r:id="rId29"/>
    </p:embeddedFont>
    <p:embeddedFont>
      <p:font typeface="Open Sauce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jpeg" Type="http://schemas.openxmlformats.org/officeDocument/2006/relationships/image"/><Relationship Id="rId6" Target="../media/image36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png" Type="http://schemas.openxmlformats.org/officeDocument/2006/relationships/image"/><Relationship Id="rId19" Target="../media/image32.jpeg" Type="http://schemas.openxmlformats.org/officeDocument/2006/relationships/image"/><Relationship Id="rId2" Target="../media/image15.png" Type="http://schemas.openxmlformats.org/officeDocument/2006/relationships/image"/><Relationship Id="rId20" Target="../media/image33.jpe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jpe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886859"/>
            <a:ext cx="1161861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 spc="-336">
                <a:solidFill>
                  <a:srgbClr val="FFFFFF"/>
                </a:solidFill>
                <a:latin typeface="Montaser Arabic Extra-Light"/>
              </a:rPr>
              <a:t>Apresentação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982234"/>
            <a:ext cx="1161861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 spc="-336">
                <a:solidFill>
                  <a:srgbClr val="05D46E"/>
                </a:solidFill>
                <a:latin typeface="Montaser Arabic"/>
              </a:rPr>
              <a:t>comercial do projeto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2638555">
            <a:off x="13975848" y="4711271"/>
            <a:ext cx="6173499" cy="6173499"/>
          </a:xfrm>
          <a:custGeom>
            <a:avLst/>
            <a:gdLst/>
            <a:ahLst/>
            <a:cxnLst/>
            <a:rect r="r" b="b" t="t" l="l"/>
            <a:pathLst>
              <a:path h="6173499" w="6173499">
                <a:moveTo>
                  <a:pt x="6173498" y="0"/>
                </a:moveTo>
                <a:lnTo>
                  <a:pt x="0" y="0"/>
                </a:lnTo>
                <a:lnTo>
                  <a:pt x="0" y="6173499"/>
                </a:lnTo>
                <a:lnTo>
                  <a:pt x="6173498" y="6173499"/>
                </a:lnTo>
                <a:lnTo>
                  <a:pt x="61734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2638555">
            <a:off x="11109265" y="-1054116"/>
            <a:ext cx="6173499" cy="6173499"/>
          </a:xfrm>
          <a:custGeom>
            <a:avLst/>
            <a:gdLst/>
            <a:ahLst/>
            <a:cxnLst/>
            <a:rect r="r" b="b" t="t" l="l"/>
            <a:pathLst>
              <a:path h="6173499" w="6173499">
                <a:moveTo>
                  <a:pt x="6173499" y="0"/>
                </a:moveTo>
                <a:lnTo>
                  <a:pt x="0" y="0"/>
                </a:lnTo>
                <a:lnTo>
                  <a:pt x="0" y="6173499"/>
                </a:lnTo>
                <a:lnTo>
                  <a:pt x="6173499" y="6173499"/>
                </a:lnTo>
                <a:lnTo>
                  <a:pt x="61734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4888" y="1002733"/>
            <a:ext cx="343858" cy="512526"/>
          </a:xfrm>
          <a:custGeom>
            <a:avLst/>
            <a:gdLst/>
            <a:ahLst/>
            <a:cxnLst/>
            <a:rect r="r" b="b" t="t" l="l"/>
            <a:pathLst>
              <a:path h="512526" w="343858">
                <a:moveTo>
                  <a:pt x="0" y="0"/>
                </a:moveTo>
                <a:lnTo>
                  <a:pt x="343858" y="0"/>
                </a:lnTo>
                <a:lnTo>
                  <a:pt x="343858" y="512526"/>
                </a:lnTo>
                <a:lnTo>
                  <a:pt x="0" y="512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44786" y="1106742"/>
            <a:ext cx="691058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aser Arabic"/>
              </a:rPr>
              <a:t>PROJETO DE SISTEMAS | 04/12/2023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087706"/>
            <a:ext cx="4120680" cy="44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4"/>
              </a:lnSpc>
              <a:spcBef>
                <a:spcPct val="0"/>
              </a:spcBef>
            </a:pPr>
            <a:r>
              <a:rPr lang="en-US" sz="2795">
                <a:solidFill>
                  <a:srgbClr val="05D46E"/>
                </a:solidFill>
                <a:latin typeface="Montaser Arabic"/>
              </a:rPr>
              <a:t>Nome do projeto: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466696"/>
            <a:ext cx="4120680" cy="44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4"/>
              </a:lnSpc>
              <a:spcBef>
                <a:spcPct val="0"/>
              </a:spcBef>
            </a:pPr>
            <a:r>
              <a:rPr lang="en-US" sz="2795">
                <a:solidFill>
                  <a:srgbClr val="FFFFFF"/>
                </a:solidFill>
                <a:latin typeface="Montaser Arabic Extra-Light"/>
              </a:rPr>
              <a:t>CODE JUNIOR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24657" y="7087706"/>
            <a:ext cx="4120680" cy="44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4"/>
              </a:lnSpc>
              <a:spcBef>
                <a:spcPct val="0"/>
              </a:spcBef>
            </a:pPr>
            <a:r>
              <a:rPr lang="en-US" sz="2795">
                <a:solidFill>
                  <a:srgbClr val="05D46E"/>
                </a:solidFill>
                <a:latin typeface="Montaser Arabic"/>
              </a:rPr>
              <a:t>Apresentado por: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24657" y="7466696"/>
            <a:ext cx="7784402" cy="44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4"/>
              </a:lnSpc>
              <a:spcBef>
                <a:spcPct val="0"/>
              </a:spcBef>
            </a:pPr>
            <a:r>
              <a:rPr lang="en-US" sz="2795">
                <a:solidFill>
                  <a:srgbClr val="FFFFFF"/>
                </a:solidFill>
                <a:latin typeface="Montaser Arabic Extra-Light"/>
              </a:rPr>
              <a:t>Anderson Freitas, Luis Felipe e Rafael Soares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785013" y="9692531"/>
            <a:ext cx="10616402" cy="3086100"/>
            <a:chOff x="0" y="0"/>
            <a:chExt cx="2796089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6089" cy="812800"/>
            </a:xfrm>
            <a:custGeom>
              <a:avLst/>
              <a:gdLst/>
              <a:ahLst/>
              <a:cxnLst/>
              <a:rect r="r" b="b" t="t" l="l"/>
              <a:pathLst>
                <a:path h="812800" w="2796089">
                  <a:moveTo>
                    <a:pt x="72924" y="0"/>
                  </a:moveTo>
                  <a:lnTo>
                    <a:pt x="2723165" y="0"/>
                  </a:lnTo>
                  <a:cubicBezTo>
                    <a:pt x="2763440" y="0"/>
                    <a:pt x="2796089" y="32649"/>
                    <a:pt x="2796089" y="72924"/>
                  </a:cubicBezTo>
                  <a:lnTo>
                    <a:pt x="2796089" y="739876"/>
                  </a:lnTo>
                  <a:cubicBezTo>
                    <a:pt x="2796089" y="759217"/>
                    <a:pt x="2788406" y="777765"/>
                    <a:pt x="2774730" y="791441"/>
                  </a:cubicBezTo>
                  <a:cubicBezTo>
                    <a:pt x="2761055" y="805117"/>
                    <a:pt x="2742506" y="812800"/>
                    <a:pt x="2723165" y="812800"/>
                  </a:cubicBezTo>
                  <a:lnTo>
                    <a:pt x="72924" y="812800"/>
                  </a:lnTo>
                  <a:cubicBezTo>
                    <a:pt x="32649" y="812800"/>
                    <a:pt x="0" y="780151"/>
                    <a:pt x="0" y="739876"/>
                  </a:cubicBezTo>
                  <a:lnTo>
                    <a:pt x="0" y="72924"/>
                  </a:lnTo>
                  <a:cubicBezTo>
                    <a:pt x="0" y="32649"/>
                    <a:pt x="32649" y="0"/>
                    <a:pt x="72924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79608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79494" y="9677947"/>
            <a:ext cx="9929013" cy="3086100"/>
            <a:chOff x="0" y="0"/>
            <a:chExt cx="261504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5049" cy="812800"/>
            </a:xfrm>
            <a:custGeom>
              <a:avLst/>
              <a:gdLst/>
              <a:ahLst/>
              <a:cxnLst/>
              <a:rect r="r" b="b" t="t" l="l"/>
              <a:pathLst>
                <a:path h="812800" w="2615049">
                  <a:moveTo>
                    <a:pt x="77973" y="0"/>
                  </a:moveTo>
                  <a:lnTo>
                    <a:pt x="2537076" y="0"/>
                  </a:lnTo>
                  <a:cubicBezTo>
                    <a:pt x="2580139" y="0"/>
                    <a:pt x="2615049" y="34910"/>
                    <a:pt x="2615049" y="77973"/>
                  </a:cubicBezTo>
                  <a:lnTo>
                    <a:pt x="2615049" y="734827"/>
                  </a:lnTo>
                  <a:cubicBezTo>
                    <a:pt x="2615049" y="777890"/>
                    <a:pt x="2580139" y="812800"/>
                    <a:pt x="2537076" y="812800"/>
                  </a:cubicBezTo>
                  <a:lnTo>
                    <a:pt x="77973" y="812800"/>
                  </a:lnTo>
                  <a:cubicBezTo>
                    <a:pt x="34910" y="812800"/>
                    <a:pt x="0" y="777890"/>
                    <a:pt x="0" y="734827"/>
                  </a:cubicBezTo>
                  <a:lnTo>
                    <a:pt x="0" y="77973"/>
                  </a:lnTo>
                  <a:cubicBezTo>
                    <a:pt x="0" y="34910"/>
                    <a:pt x="34910" y="0"/>
                    <a:pt x="77973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61504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6713" y="296248"/>
            <a:ext cx="16074573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5D46E"/>
                </a:solidFill>
                <a:latin typeface="Montaser Arabic"/>
              </a:rPr>
              <a:t>Twelve Factor App - Boas Práticas para Desenvolvimento de Aplicações Modernas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730" y="3824413"/>
            <a:ext cx="9215459" cy="426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Código-Base:</a:t>
            </a:r>
          </a:p>
          <a:p>
            <a:pPr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GitFlow para gerenciamento de branches.</a:t>
            </a:r>
          </a:p>
          <a:p>
            <a:pPr>
              <a:lnSpc>
                <a:spcPts val="3769"/>
              </a:lnSpc>
            </a:pP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Configurações Dinâmicas:</a:t>
            </a:r>
          </a:p>
          <a:p>
            <a:pPr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Variáveis de ambiente para portabilidade.</a:t>
            </a:r>
          </a:p>
          <a:p>
            <a:pPr>
              <a:lnSpc>
                <a:spcPts val="3769"/>
              </a:lnSpc>
            </a:pP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Gestão de Dependências:</a:t>
            </a:r>
          </a:p>
          <a:p>
            <a:pPr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Definição em arquivos específicos.</a:t>
            </a:r>
          </a:p>
          <a:p>
            <a:pPr>
              <a:lnSpc>
                <a:spcPts val="376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872611" y="3824413"/>
            <a:ext cx="7097167" cy="522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Logs Estruturados:</a:t>
            </a:r>
          </a:p>
          <a:p>
            <a:pPr algn="just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Envio para sistema centralizado.</a:t>
            </a:r>
          </a:p>
          <a:p>
            <a:pPr algn="just">
              <a:lnSpc>
                <a:spcPts val="3769"/>
              </a:lnSpc>
            </a:pPr>
          </a:p>
          <a:p>
            <a:pPr algn="just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Administração de Tarefas:</a:t>
            </a:r>
          </a:p>
          <a:p>
            <a:pPr algn="just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Kanban para gestão transparente.</a:t>
            </a:r>
          </a:p>
          <a:p>
            <a:pPr algn="just">
              <a:lnSpc>
                <a:spcPts val="3769"/>
              </a:lnSpc>
            </a:pPr>
          </a:p>
          <a:p>
            <a:pPr algn="just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Semantic Versioning:</a:t>
            </a:r>
          </a:p>
          <a:p>
            <a:pPr algn="just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Atribuição de versões significativas.</a:t>
            </a:r>
          </a:p>
          <a:p>
            <a:pPr algn="just">
              <a:lnSpc>
                <a:spcPts val="3769"/>
              </a:lnSpc>
            </a:pPr>
          </a:p>
          <a:p>
            <a:pPr algn="just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Code Review:</a:t>
            </a:r>
          </a:p>
          <a:p>
            <a:pPr algn="just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Revisões regulares para qualidade.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7082" y="1019175"/>
            <a:ext cx="1339668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5D46E"/>
                </a:solidFill>
                <a:latin typeface="Montaser Arabic"/>
              </a:rPr>
              <a:t>Equipe de desenvolvimento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2638555">
            <a:off x="16664387" y="2638777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638555">
            <a:off x="14881954" y="-946124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5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5" y="3838664"/>
                </a:lnTo>
                <a:lnTo>
                  <a:pt x="38386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7082" y="4702810"/>
            <a:ext cx="3101222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Anderson Freitas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29934" y="4702810"/>
            <a:ext cx="2479748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Rafael Soares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93389" y="4702810"/>
            <a:ext cx="3101222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Luis Felipe Nunes</a:t>
            </a:r>
          </a:p>
        </p:txBody>
      </p:sp>
    </p:spTree>
  </p:cSld>
  <p:clrMapOvr>
    <a:masterClrMapping/>
  </p:clrMapOvr>
  <p:transition spd="slow">
    <p:push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638555">
            <a:off x="-3778558" y="-175237"/>
            <a:ext cx="5446349" cy="5446349"/>
          </a:xfrm>
          <a:custGeom>
            <a:avLst/>
            <a:gdLst/>
            <a:ahLst/>
            <a:cxnLst/>
            <a:rect r="r" b="b" t="t" l="l"/>
            <a:pathLst>
              <a:path h="5446349" w="5446349">
                <a:moveTo>
                  <a:pt x="5446349" y="0"/>
                </a:moveTo>
                <a:lnTo>
                  <a:pt x="0" y="0"/>
                </a:lnTo>
                <a:lnTo>
                  <a:pt x="0" y="5446349"/>
                </a:lnTo>
                <a:lnTo>
                  <a:pt x="5446349" y="5446349"/>
                </a:lnTo>
                <a:lnTo>
                  <a:pt x="54463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48550" y="0"/>
            <a:ext cx="10839450" cy="5095875"/>
            <a:chOff x="0" y="0"/>
            <a:chExt cx="14452600" cy="67945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2987" r="0" b="2987"/>
            <a:stretch>
              <a:fillRect/>
            </a:stretch>
          </p:blipFill>
          <p:spPr>
            <a:xfrm flipH="false" flipV="false">
              <a:off x="0" y="0"/>
              <a:ext cx="14452600" cy="67945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7448550" y="5191125"/>
            <a:ext cx="5368925" cy="5095875"/>
            <a:chOff x="0" y="0"/>
            <a:chExt cx="7158567" cy="67945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14880" t="0" r="14880" b="0"/>
            <a:stretch>
              <a:fillRect/>
            </a:stretch>
          </p:blipFill>
          <p:spPr>
            <a:xfrm flipH="false" flipV="false">
              <a:off x="0" y="0"/>
              <a:ext cx="7158567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2919075" y="5191125"/>
            <a:ext cx="5368925" cy="5095875"/>
            <a:chOff x="0" y="0"/>
            <a:chExt cx="7158567" cy="67945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25998" t="0" r="25998" b="0"/>
            <a:stretch>
              <a:fillRect/>
            </a:stretch>
          </p:blipFill>
          <p:spPr>
            <a:xfrm flipH="false" flipV="false">
              <a:off x="0" y="0"/>
              <a:ext cx="7158567" cy="679450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611395" y="654291"/>
            <a:ext cx="6213127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 spc="-264">
                <a:solidFill>
                  <a:srgbClr val="22291C"/>
                </a:solidFill>
                <a:latin typeface="Montaser Arabic Bold"/>
              </a:rPr>
              <a:t>Gerenciamento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0920" y="7863840"/>
            <a:ext cx="3994696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aser Arabic"/>
              </a:rPr>
              <a:t>Kanban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aser Arabic"/>
              </a:rPr>
              <a:t>Gitflow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aser Arabic"/>
              </a:rPr>
              <a:t>Versionamento Semântico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aser Arabic"/>
              </a:rPr>
              <a:t>Revisões de código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2638555">
            <a:off x="-1321463" y="4972527"/>
            <a:ext cx="5446349" cy="5446349"/>
          </a:xfrm>
          <a:custGeom>
            <a:avLst/>
            <a:gdLst/>
            <a:ahLst/>
            <a:cxnLst/>
            <a:rect r="r" b="b" t="t" l="l"/>
            <a:pathLst>
              <a:path h="5446349" w="5446349">
                <a:moveTo>
                  <a:pt x="5446349" y="0"/>
                </a:moveTo>
                <a:lnTo>
                  <a:pt x="0" y="0"/>
                </a:lnTo>
                <a:lnTo>
                  <a:pt x="0" y="5446349"/>
                </a:lnTo>
                <a:lnTo>
                  <a:pt x="5446349" y="5446349"/>
                </a:lnTo>
                <a:lnTo>
                  <a:pt x="54463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7082" y="1019175"/>
            <a:ext cx="1140143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5D46E"/>
                </a:solidFill>
                <a:latin typeface="Montaser Arabic"/>
              </a:rPr>
              <a:t>Sugestões para a disciplina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2638555">
            <a:off x="16664387" y="2638777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638555">
            <a:off x="14881954" y="-946124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5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5" y="3838664"/>
                </a:lnTo>
                <a:lnTo>
                  <a:pt x="38386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7082" y="4311579"/>
            <a:ext cx="7664150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Focar em dispositivos mais tradicionais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7082" y="4792879"/>
            <a:ext cx="7664150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 Extra-Light"/>
              </a:rPr>
              <a:t>Poderia ser mais interessante o desenvolvimento para dispositivos desktop ou mobile.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984271"/>
            <a:ext cx="7664150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Aulas remotas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465571"/>
            <a:ext cx="7664150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 Extra-Light"/>
              </a:rPr>
              <a:t>Seria mais legal ter aulas remotas nos dias em que não precisarmos entregar nada.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7082" y="1019175"/>
            <a:ext cx="114014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5D46E"/>
                </a:solidFill>
                <a:latin typeface="Montaser Arabic"/>
              </a:rPr>
              <a:t>Pontos positivos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2638555">
            <a:off x="16664387" y="2638777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638555">
            <a:off x="14881954" y="-946124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5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5" y="3838664"/>
                </a:lnTo>
                <a:lnTo>
                  <a:pt x="38386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752064"/>
            <a:ext cx="9596809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Tecnologia de livre escolha (Autonomia para o grupo)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33364"/>
            <a:ext cx="8943582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 Extra-Light"/>
              </a:rPr>
              <a:t>Com o grupo escolhendo a tecnologia, fica mais fácil andar pois quase sempre pelo menos alguém do grupo tem experiência com determinada tecnologia, e assim pode guiar os outros integrantes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7082" y="6080010"/>
            <a:ext cx="7664150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Projeto desafiador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7082" y="6561310"/>
            <a:ext cx="766415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 Extra-Light"/>
              </a:rPr>
              <a:t>Pelo fato do projeto ter sido desafiador, favoreceu uma melhora e refinamento de habilidades de programação e engenharia de 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998381"/>
            <a:ext cx="7664150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Tempo de entrega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479681"/>
            <a:ext cx="7664150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 Extra-Light"/>
              </a:rPr>
              <a:t>O longo tempo de entrega facilitou com que todo grupo concluísse as sprints com mais facilidades.</a:t>
            </a:r>
          </a:p>
        </p:txBody>
      </p:sp>
    </p:spTree>
  </p:cSld>
  <p:clrMapOvr>
    <a:masterClrMapping/>
  </p:clrMapOvr>
  <p:transition spd="slow">
    <p:push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68696" y="2268196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D4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40474" y="3521651"/>
            <a:ext cx="774763" cy="842342"/>
            <a:chOff x="0" y="0"/>
            <a:chExt cx="812800" cy="883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83697"/>
            </a:xfrm>
            <a:custGeom>
              <a:avLst/>
              <a:gdLst/>
              <a:ahLst/>
              <a:cxnLst/>
              <a:rect r="r" b="b" t="t" l="l"/>
              <a:pathLst>
                <a:path h="883697" w="812800">
                  <a:moveTo>
                    <a:pt x="406400" y="0"/>
                  </a:moveTo>
                  <a:cubicBezTo>
                    <a:pt x="181951" y="0"/>
                    <a:pt x="0" y="197822"/>
                    <a:pt x="0" y="441849"/>
                  </a:cubicBezTo>
                  <a:cubicBezTo>
                    <a:pt x="0" y="685875"/>
                    <a:pt x="181951" y="883697"/>
                    <a:pt x="406400" y="883697"/>
                  </a:cubicBezTo>
                  <a:cubicBezTo>
                    <a:pt x="630849" y="883697"/>
                    <a:pt x="812800" y="685875"/>
                    <a:pt x="812800" y="441849"/>
                  </a:cubicBezTo>
                  <a:cubicBezTo>
                    <a:pt x="812800" y="19782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2291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3797"/>
              <a:ext cx="660400" cy="737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22291C"/>
                  </a:solidFill>
                  <a:latin typeface="Montaser Arabic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40474" y="4502275"/>
            <a:ext cx="774763" cy="842342"/>
            <a:chOff x="0" y="0"/>
            <a:chExt cx="812800" cy="8836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83697"/>
            </a:xfrm>
            <a:custGeom>
              <a:avLst/>
              <a:gdLst/>
              <a:ahLst/>
              <a:cxnLst/>
              <a:rect r="r" b="b" t="t" l="l"/>
              <a:pathLst>
                <a:path h="883697" w="812800">
                  <a:moveTo>
                    <a:pt x="406400" y="0"/>
                  </a:moveTo>
                  <a:cubicBezTo>
                    <a:pt x="181951" y="0"/>
                    <a:pt x="0" y="197822"/>
                    <a:pt x="0" y="441849"/>
                  </a:cubicBezTo>
                  <a:cubicBezTo>
                    <a:pt x="0" y="685875"/>
                    <a:pt x="181951" y="883697"/>
                    <a:pt x="406400" y="883697"/>
                  </a:cubicBezTo>
                  <a:cubicBezTo>
                    <a:pt x="630849" y="883697"/>
                    <a:pt x="812800" y="685875"/>
                    <a:pt x="812800" y="441849"/>
                  </a:cubicBezTo>
                  <a:cubicBezTo>
                    <a:pt x="812800" y="19782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2291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63797"/>
              <a:ext cx="660400" cy="737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22291C"/>
                  </a:solidFill>
                  <a:latin typeface="Montaser Arabic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40474" y="5486587"/>
            <a:ext cx="774763" cy="842342"/>
            <a:chOff x="0" y="0"/>
            <a:chExt cx="812800" cy="8836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83697"/>
            </a:xfrm>
            <a:custGeom>
              <a:avLst/>
              <a:gdLst/>
              <a:ahLst/>
              <a:cxnLst/>
              <a:rect r="r" b="b" t="t" l="l"/>
              <a:pathLst>
                <a:path h="883697" w="812800">
                  <a:moveTo>
                    <a:pt x="406400" y="0"/>
                  </a:moveTo>
                  <a:cubicBezTo>
                    <a:pt x="181951" y="0"/>
                    <a:pt x="0" y="197822"/>
                    <a:pt x="0" y="441849"/>
                  </a:cubicBezTo>
                  <a:cubicBezTo>
                    <a:pt x="0" y="685875"/>
                    <a:pt x="181951" y="883697"/>
                    <a:pt x="406400" y="883697"/>
                  </a:cubicBezTo>
                  <a:cubicBezTo>
                    <a:pt x="630849" y="883697"/>
                    <a:pt x="812800" y="685875"/>
                    <a:pt x="812800" y="441849"/>
                  </a:cubicBezTo>
                  <a:cubicBezTo>
                    <a:pt x="812800" y="19782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2291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3797"/>
              <a:ext cx="660400" cy="737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22291C"/>
                  </a:solidFill>
                  <a:latin typeface="Montaser Arabic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274539">
            <a:off x="-5052865" y="2436516"/>
            <a:ext cx="8933104" cy="8687444"/>
          </a:xfrm>
          <a:custGeom>
            <a:avLst/>
            <a:gdLst/>
            <a:ahLst/>
            <a:cxnLst/>
            <a:rect r="r" b="b" t="t" l="l"/>
            <a:pathLst>
              <a:path h="8687444" w="8933104">
                <a:moveTo>
                  <a:pt x="0" y="0"/>
                </a:moveTo>
                <a:lnTo>
                  <a:pt x="8933104" y="0"/>
                </a:lnTo>
                <a:lnTo>
                  <a:pt x="8933104" y="8687444"/>
                </a:lnTo>
                <a:lnTo>
                  <a:pt x="0" y="868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3485" y="1511434"/>
            <a:ext cx="5885137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22291C"/>
                </a:solidFill>
                <a:latin typeface="Montaser Arabic"/>
              </a:rPr>
              <a:t>Conteúdo da apresentação: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41873" y="3722978"/>
            <a:ext cx="2679073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2291C"/>
                </a:solidFill>
                <a:latin typeface="Montaser Arabic"/>
              </a:rPr>
              <a:t>Contextualização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41873" y="4661129"/>
            <a:ext cx="5117432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2291C"/>
                </a:solidFill>
                <a:latin typeface="Montaser Arabic"/>
              </a:rPr>
              <a:t>Motivação e Visão geral do produto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1911017">
            <a:off x="12792748" y="-6935882"/>
            <a:ext cx="8933104" cy="8687444"/>
          </a:xfrm>
          <a:custGeom>
            <a:avLst/>
            <a:gdLst/>
            <a:ahLst/>
            <a:cxnLst/>
            <a:rect r="r" b="b" t="t" l="l"/>
            <a:pathLst>
              <a:path h="8687444" w="8933104">
                <a:moveTo>
                  <a:pt x="0" y="0"/>
                </a:moveTo>
                <a:lnTo>
                  <a:pt x="8933104" y="0"/>
                </a:lnTo>
                <a:lnTo>
                  <a:pt x="8933104" y="8687444"/>
                </a:lnTo>
                <a:lnTo>
                  <a:pt x="0" y="868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341873" y="5721703"/>
            <a:ext cx="330814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2291C"/>
                </a:solidFill>
                <a:latin typeface="Montaser Arabic"/>
              </a:rPr>
              <a:t>Proposta de Valor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5396" y="-123825"/>
            <a:ext cx="9464770" cy="10871544"/>
            <a:chOff x="0" y="0"/>
            <a:chExt cx="12619693" cy="1449539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979" t="0" r="20979" b="0"/>
            <a:stretch>
              <a:fillRect/>
            </a:stretch>
          </p:blipFill>
          <p:spPr>
            <a:xfrm flipH="false" flipV="false">
              <a:off x="0" y="0"/>
              <a:ext cx="12619693" cy="1449539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false" rot="-5407413">
            <a:off x="2231632" y="725317"/>
            <a:ext cx="3879957" cy="3879957"/>
          </a:xfrm>
          <a:custGeom>
            <a:avLst/>
            <a:gdLst/>
            <a:ahLst/>
            <a:cxnLst/>
            <a:rect r="r" b="b" t="t" l="l"/>
            <a:pathLst>
              <a:path h="3879957" w="3879957">
                <a:moveTo>
                  <a:pt x="3879957" y="0"/>
                </a:moveTo>
                <a:lnTo>
                  <a:pt x="0" y="0"/>
                </a:lnTo>
                <a:lnTo>
                  <a:pt x="0" y="3879957"/>
                </a:lnTo>
                <a:lnTo>
                  <a:pt x="3879957" y="3879957"/>
                </a:lnTo>
                <a:lnTo>
                  <a:pt x="38799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7413">
            <a:off x="-1629506" y="-485840"/>
            <a:ext cx="3879957" cy="3879957"/>
          </a:xfrm>
          <a:custGeom>
            <a:avLst/>
            <a:gdLst/>
            <a:ahLst/>
            <a:cxnLst/>
            <a:rect r="r" b="b" t="t" l="l"/>
            <a:pathLst>
              <a:path h="3879957" w="3879957">
                <a:moveTo>
                  <a:pt x="3879958" y="0"/>
                </a:moveTo>
                <a:lnTo>
                  <a:pt x="0" y="0"/>
                </a:lnTo>
                <a:lnTo>
                  <a:pt x="0" y="3879957"/>
                </a:lnTo>
                <a:lnTo>
                  <a:pt x="3879958" y="3879957"/>
                </a:lnTo>
                <a:lnTo>
                  <a:pt x="38799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6248" y="5157636"/>
            <a:ext cx="768405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22291C"/>
                </a:solidFill>
                <a:latin typeface="Montaser Arabic"/>
              </a:rPr>
              <a:t>Contextualização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6248" y="6129186"/>
            <a:ext cx="7174171" cy="305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2291C"/>
                </a:solidFill>
                <a:latin typeface="Montaser Arabic"/>
              </a:rPr>
              <a:t>Transformar um equipamento apreendido,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22291C"/>
                </a:solidFill>
                <a:latin typeface="Montaser Arabic"/>
              </a:rPr>
              <a:t>até então ilegal, e desenvolver uma plataforma de ensino de programação lúdica para promover a aprendizagem interativa e divertida. Com isso iríamos reduzir o lixo eletrônico e impactar positivamente a sociedade.</a:t>
            </a: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7840" y="1572310"/>
            <a:ext cx="3504544" cy="3536693"/>
            <a:chOff x="0" y="0"/>
            <a:chExt cx="1145250" cy="1155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79494" y="9677947"/>
            <a:ext cx="9929013" cy="3086100"/>
            <a:chOff x="0" y="0"/>
            <a:chExt cx="261504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15049" cy="812800"/>
            </a:xfrm>
            <a:custGeom>
              <a:avLst/>
              <a:gdLst/>
              <a:ahLst/>
              <a:cxnLst/>
              <a:rect r="r" b="b" t="t" l="l"/>
              <a:pathLst>
                <a:path h="812800" w="2615049">
                  <a:moveTo>
                    <a:pt x="77973" y="0"/>
                  </a:moveTo>
                  <a:lnTo>
                    <a:pt x="2537076" y="0"/>
                  </a:lnTo>
                  <a:cubicBezTo>
                    <a:pt x="2580139" y="0"/>
                    <a:pt x="2615049" y="34910"/>
                    <a:pt x="2615049" y="77973"/>
                  </a:cubicBezTo>
                  <a:lnTo>
                    <a:pt x="2615049" y="734827"/>
                  </a:lnTo>
                  <a:cubicBezTo>
                    <a:pt x="2615049" y="777890"/>
                    <a:pt x="2580139" y="812800"/>
                    <a:pt x="2537076" y="812800"/>
                  </a:cubicBezTo>
                  <a:lnTo>
                    <a:pt x="77973" y="812800"/>
                  </a:lnTo>
                  <a:cubicBezTo>
                    <a:pt x="34910" y="812800"/>
                    <a:pt x="0" y="777890"/>
                    <a:pt x="0" y="734827"/>
                  </a:cubicBezTo>
                  <a:lnTo>
                    <a:pt x="0" y="77973"/>
                  </a:lnTo>
                  <a:cubicBezTo>
                    <a:pt x="0" y="34910"/>
                    <a:pt x="34910" y="0"/>
                    <a:pt x="77973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1504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51286" y="1830428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59" y="0"/>
                </a:lnTo>
                <a:lnTo>
                  <a:pt x="1078459" y="1064733"/>
                </a:lnTo>
                <a:lnTo>
                  <a:pt x="0" y="106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4727" y="457200"/>
            <a:ext cx="1607457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5D46E"/>
                </a:solidFill>
                <a:latin typeface="Montaser Arabic"/>
              </a:rPr>
              <a:t>Motivação e Visão geral do produto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7734" y="3029054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3524" y="3517689"/>
            <a:ext cx="3353982" cy="96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Um aparelho apreendido precisaria de uma nova destinação.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73051" y="1572310"/>
            <a:ext cx="3504544" cy="3536693"/>
            <a:chOff x="0" y="0"/>
            <a:chExt cx="1145250" cy="11557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566496" y="1830428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60" y="0"/>
                </a:lnTo>
                <a:lnTo>
                  <a:pt x="1078460" y="1064733"/>
                </a:lnTo>
                <a:lnTo>
                  <a:pt x="0" y="106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582945" y="3029054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28735" y="3517689"/>
            <a:ext cx="3353982" cy="63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Uma grande quantidade lixo eletrônico seria produzida.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91945" y="1572310"/>
            <a:ext cx="3538727" cy="3571190"/>
            <a:chOff x="0" y="0"/>
            <a:chExt cx="1145250" cy="11557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18777" y="0"/>
                  </a:moveTo>
                  <a:lnTo>
                    <a:pt x="926473" y="0"/>
                  </a:lnTo>
                  <a:cubicBezTo>
                    <a:pt x="984496" y="0"/>
                    <a:pt x="1040143" y="23050"/>
                    <a:pt x="1081172" y="64078"/>
                  </a:cubicBezTo>
                  <a:cubicBezTo>
                    <a:pt x="1122201" y="105107"/>
                    <a:pt x="1145250" y="160754"/>
                    <a:pt x="1145250" y="218777"/>
                  </a:cubicBezTo>
                  <a:lnTo>
                    <a:pt x="1145250" y="936979"/>
                  </a:lnTo>
                  <a:cubicBezTo>
                    <a:pt x="1145250" y="995002"/>
                    <a:pt x="1122201" y="1050649"/>
                    <a:pt x="1081172" y="1091678"/>
                  </a:cubicBezTo>
                  <a:cubicBezTo>
                    <a:pt x="1040143" y="1132707"/>
                    <a:pt x="984497" y="1155756"/>
                    <a:pt x="926473" y="1155756"/>
                  </a:cubicBezTo>
                  <a:lnTo>
                    <a:pt x="218777" y="1155756"/>
                  </a:lnTo>
                  <a:cubicBezTo>
                    <a:pt x="160754" y="1155756"/>
                    <a:pt x="105107" y="1132707"/>
                    <a:pt x="64078" y="1091678"/>
                  </a:cubicBezTo>
                  <a:cubicBezTo>
                    <a:pt x="23050" y="1050649"/>
                    <a:pt x="0" y="995002"/>
                    <a:pt x="0" y="936979"/>
                  </a:cubicBezTo>
                  <a:lnTo>
                    <a:pt x="0" y="218777"/>
                  </a:lnTo>
                  <a:cubicBezTo>
                    <a:pt x="0" y="160754"/>
                    <a:pt x="23050" y="105107"/>
                    <a:pt x="64078" y="64078"/>
                  </a:cubicBezTo>
                  <a:cubicBezTo>
                    <a:pt x="105107" y="23050"/>
                    <a:pt x="160754" y="0"/>
                    <a:pt x="218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597031" y="1832945"/>
            <a:ext cx="1088979" cy="1075119"/>
          </a:xfrm>
          <a:custGeom>
            <a:avLst/>
            <a:gdLst/>
            <a:ahLst/>
            <a:cxnLst/>
            <a:rect r="r" b="b" t="t" l="l"/>
            <a:pathLst>
              <a:path h="1075119" w="1088979">
                <a:moveTo>
                  <a:pt x="0" y="0"/>
                </a:moveTo>
                <a:lnTo>
                  <a:pt x="1088979" y="0"/>
                </a:lnTo>
                <a:lnTo>
                  <a:pt x="1088979" y="1075119"/>
                </a:lnTo>
                <a:lnTo>
                  <a:pt x="0" y="107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603886" y="3043263"/>
            <a:ext cx="309815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5"/>
              </a:lnSpc>
              <a:spcBef>
                <a:spcPct val="0"/>
              </a:spcBef>
            </a:pPr>
            <a:r>
              <a:rPr lang="en-US" sz="2604">
                <a:solidFill>
                  <a:srgbClr val="05D46E"/>
                </a:solidFill>
                <a:latin typeface="Montaser Arabic Extra-Light"/>
              </a:rPr>
              <a:t># 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48172" y="3537221"/>
            <a:ext cx="3386697" cy="132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0"/>
              </a:lnSpc>
            </a:pPr>
            <a:r>
              <a:rPr lang="en-US" sz="1753">
                <a:solidFill>
                  <a:srgbClr val="FFFFFF"/>
                </a:solidFill>
                <a:latin typeface="Montaser Arabic"/>
              </a:rPr>
              <a:t> Mudando o destino destes equipamentos, nós</a:t>
            </a:r>
          </a:p>
          <a:p>
            <a:pPr algn="ctr">
              <a:lnSpc>
                <a:spcPts val="2630"/>
              </a:lnSpc>
            </a:pPr>
            <a:r>
              <a:rPr lang="en-US" sz="1753">
                <a:solidFill>
                  <a:srgbClr val="FFFFFF"/>
                </a:solidFill>
                <a:latin typeface="Montaser Arabic"/>
              </a:rPr>
              <a:t>impactamos positivamente a vida de diversas pessoas.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445022" y="1572310"/>
            <a:ext cx="3538727" cy="3571190"/>
            <a:chOff x="0" y="0"/>
            <a:chExt cx="1145250" cy="115575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18777" y="0"/>
                  </a:moveTo>
                  <a:lnTo>
                    <a:pt x="926473" y="0"/>
                  </a:lnTo>
                  <a:cubicBezTo>
                    <a:pt x="984496" y="0"/>
                    <a:pt x="1040143" y="23050"/>
                    <a:pt x="1081172" y="64078"/>
                  </a:cubicBezTo>
                  <a:cubicBezTo>
                    <a:pt x="1122201" y="105107"/>
                    <a:pt x="1145250" y="160754"/>
                    <a:pt x="1145250" y="218777"/>
                  </a:cubicBezTo>
                  <a:lnTo>
                    <a:pt x="1145250" y="936979"/>
                  </a:lnTo>
                  <a:cubicBezTo>
                    <a:pt x="1145250" y="995002"/>
                    <a:pt x="1122201" y="1050649"/>
                    <a:pt x="1081172" y="1091678"/>
                  </a:cubicBezTo>
                  <a:cubicBezTo>
                    <a:pt x="1040143" y="1132707"/>
                    <a:pt x="984497" y="1155756"/>
                    <a:pt x="926473" y="1155756"/>
                  </a:cubicBezTo>
                  <a:lnTo>
                    <a:pt x="218777" y="1155756"/>
                  </a:lnTo>
                  <a:cubicBezTo>
                    <a:pt x="160754" y="1155756"/>
                    <a:pt x="105107" y="1132707"/>
                    <a:pt x="64078" y="1091678"/>
                  </a:cubicBezTo>
                  <a:cubicBezTo>
                    <a:pt x="23050" y="1050649"/>
                    <a:pt x="0" y="995002"/>
                    <a:pt x="0" y="936979"/>
                  </a:cubicBezTo>
                  <a:lnTo>
                    <a:pt x="0" y="218777"/>
                  </a:lnTo>
                  <a:cubicBezTo>
                    <a:pt x="0" y="160754"/>
                    <a:pt x="23050" y="105107"/>
                    <a:pt x="64078" y="64078"/>
                  </a:cubicBezTo>
                  <a:cubicBezTo>
                    <a:pt x="105107" y="23050"/>
                    <a:pt x="160754" y="0"/>
                    <a:pt x="218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50108" y="1832945"/>
            <a:ext cx="1088979" cy="1075119"/>
          </a:xfrm>
          <a:custGeom>
            <a:avLst/>
            <a:gdLst/>
            <a:ahLst/>
            <a:cxnLst/>
            <a:rect r="r" b="b" t="t" l="l"/>
            <a:pathLst>
              <a:path h="1075119" w="1088979">
                <a:moveTo>
                  <a:pt x="0" y="0"/>
                </a:moveTo>
                <a:lnTo>
                  <a:pt x="1088979" y="0"/>
                </a:lnTo>
                <a:lnTo>
                  <a:pt x="1088979" y="1075119"/>
                </a:lnTo>
                <a:lnTo>
                  <a:pt x="0" y="107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656963" y="3043263"/>
            <a:ext cx="309815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5"/>
              </a:lnSpc>
              <a:spcBef>
                <a:spcPct val="0"/>
              </a:spcBef>
            </a:pPr>
            <a:r>
              <a:rPr lang="en-US" sz="2604">
                <a:solidFill>
                  <a:srgbClr val="05D46E"/>
                </a:solidFill>
                <a:latin typeface="Montaser Arabic Extra-Light"/>
              </a:rPr>
              <a:t># 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21037" y="3376638"/>
            <a:ext cx="3386697" cy="165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0"/>
              </a:lnSpc>
            </a:pPr>
            <a:r>
              <a:rPr lang="en-US" sz="1753">
                <a:solidFill>
                  <a:srgbClr val="FFFFFF"/>
                </a:solidFill>
                <a:latin typeface="Montaser Arabic"/>
              </a:rPr>
              <a:t>Muitas pessoas tem dificultades ao iniciar na área de tecnologia, principalmente por conta de seus conceitos dificeis de entender.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357840" y="5509053"/>
            <a:ext cx="3504544" cy="3536693"/>
            <a:chOff x="0" y="0"/>
            <a:chExt cx="1145250" cy="1155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2551286" y="5767171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59" y="0"/>
                </a:lnTo>
                <a:lnTo>
                  <a:pt x="1078459" y="1064734"/>
                </a:lnTo>
                <a:lnTo>
                  <a:pt x="0" y="106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567734" y="6965797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3524" y="7454432"/>
            <a:ext cx="3353982" cy="128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Para isso, o Code Junior trás um conteúdo educacional variado e atrativo.</a:t>
            </a:r>
          </a:p>
          <a:p>
            <a:pPr algn="ctr">
              <a:lnSpc>
                <a:spcPts val="2604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5353454" y="5509053"/>
            <a:ext cx="3504544" cy="3536693"/>
            <a:chOff x="0" y="0"/>
            <a:chExt cx="1145250" cy="115575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6546899" y="5767171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60" y="0"/>
                </a:lnTo>
                <a:lnTo>
                  <a:pt x="1078460" y="1064734"/>
                </a:lnTo>
                <a:lnTo>
                  <a:pt x="0" y="106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5563348" y="6965797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409138" y="7454432"/>
            <a:ext cx="3353982" cy="128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O projeto inspira os usuários a se tornarem criadores de tecnologia, não apenas consumidores.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9353298" y="5509053"/>
            <a:ext cx="3504544" cy="3536693"/>
            <a:chOff x="0" y="0"/>
            <a:chExt cx="1145250" cy="115575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0546743" y="5767171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60" y="0"/>
                </a:lnTo>
                <a:lnTo>
                  <a:pt x="1078460" y="1064734"/>
                </a:lnTo>
                <a:lnTo>
                  <a:pt x="0" y="106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9563192" y="6965797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7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408982" y="7454432"/>
            <a:ext cx="3353982" cy="128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 O projeto ajuda os usuários a se prepararem para carreiras no setor de tecnologia em constante evolução.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3442325" y="5392713"/>
            <a:ext cx="3504544" cy="3536693"/>
            <a:chOff x="0" y="0"/>
            <a:chExt cx="1145250" cy="115575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4635771" y="5650830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59" y="0"/>
                </a:lnTo>
                <a:lnTo>
                  <a:pt x="1078459" y="1064734"/>
                </a:lnTo>
                <a:lnTo>
                  <a:pt x="0" y="106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13652219" y="6849457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8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498009" y="7273457"/>
            <a:ext cx="3448860" cy="161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Ao capacitar indivíduos, possibilitamos a criação de soluções que abordem problemas sociais e ambientais.</a:t>
            </a:r>
          </a:p>
        </p:txBody>
      </p:sp>
    </p:spTree>
  </p:cSld>
  <p:clrMapOvr>
    <a:masterClrMapping/>
  </p:clrMapOvr>
  <p:transition spd="slow">
    <p:push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638555">
            <a:off x="-1601499" y="4731341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2" y="0"/>
                </a:moveTo>
                <a:lnTo>
                  <a:pt x="0" y="0"/>
                </a:lnTo>
                <a:lnTo>
                  <a:pt x="0" y="3604872"/>
                </a:lnTo>
                <a:lnTo>
                  <a:pt x="3604872" y="3604872"/>
                </a:lnTo>
                <a:lnTo>
                  <a:pt x="36048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638555">
            <a:off x="72375" y="8097906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7758" y="1454116"/>
            <a:ext cx="1082220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75"/>
              </a:lnSpc>
            </a:pPr>
            <a:r>
              <a:rPr lang="en-US" sz="7500">
                <a:solidFill>
                  <a:srgbClr val="FFFFFF"/>
                </a:solidFill>
                <a:latin typeface="Montaser Arabic"/>
              </a:rPr>
              <a:t>Proposta de Valor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52424" y="3706812"/>
            <a:ext cx="14717464" cy="28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Acesso à educação de programação interativa e divertida para pessoas de todas as idades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Ambiente de aprendizado lúdico que ensina habilidades tecnológicas relevantes.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Plataforma que promove a inclusão digital e capacitação.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Potencialização de mudanças sociais através da tecnologia e colaboração.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Suporte interativo e amigável através de fóruns, grupos de estudo e chat.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Feedback contínuo para melhoria da plataforma e do conteúdo.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Fomento de uma comunidade de aprendizado e colaboração.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-2638555">
            <a:off x="16269125" y="-1013063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2638555">
            <a:off x="16202450" y="4046083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590028" y="-343446"/>
            <a:ext cx="12697972" cy="10319988"/>
          </a:xfrm>
          <a:custGeom>
            <a:avLst/>
            <a:gdLst/>
            <a:ahLst/>
            <a:cxnLst/>
            <a:rect r="r" b="b" t="t" l="l"/>
            <a:pathLst>
              <a:path h="10319988" w="12697972">
                <a:moveTo>
                  <a:pt x="12697972" y="0"/>
                </a:moveTo>
                <a:lnTo>
                  <a:pt x="0" y="0"/>
                </a:lnTo>
                <a:lnTo>
                  <a:pt x="0" y="10319988"/>
                </a:lnTo>
                <a:lnTo>
                  <a:pt x="12697972" y="10319988"/>
                </a:lnTo>
                <a:lnTo>
                  <a:pt x="126979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4888" y="1002733"/>
            <a:ext cx="343858" cy="512526"/>
          </a:xfrm>
          <a:custGeom>
            <a:avLst/>
            <a:gdLst/>
            <a:ahLst/>
            <a:cxnLst/>
            <a:rect r="r" b="b" t="t" l="l"/>
            <a:pathLst>
              <a:path h="512526" w="343858">
                <a:moveTo>
                  <a:pt x="0" y="0"/>
                </a:moveTo>
                <a:lnTo>
                  <a:pt x="343858" y="0"/>
                </a:lnTo>
                <a:lnTo>
                  <a:pt x="343858" y="512526"/>
                </a:lnTo>
                <a:lnTo>
                  <a:pt x="0" y="512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785013" y="9692531"/>
            <a:ext cx="10616402" cy="3086100"/>
            <a:chOff x="0" y="0"/>
            <a:chExt cx="2796089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6089" cy="812800"/>
            </a:xfrm>
            <a:custGeom>
              <a:avLst/>
              <a:gdLst/>
              <a:ahLst/>
              <a:cxnLst/>
              <a:rect r="r" b="b" t="t" l="l"/>
              <a:pathLst>
                <a:path h="812800" w="2796089">
                  <a:moveTo>
                    <a:pt x="72924" y="0"/>
                  </a:moveTo>
                  <a:lnTo>
                    <a:pt x="2723165" y="0"/>
                  </a:lnTo>
                  <a:cubicBezTo>
                    <a:pt x="2763440" y="0"/>
                    <a:pt x="2796089" y="32649"/>
                    <a:pt x="2796089" y="72924"/>
                  </a:cubicBezTo>
                  <a:lnTo>
                    <a:pt x="2796089" y="739876"/>
                  </a:lnTo>
                  <a:cubicBezTo>
                    <a:pt x="2796089" y="759217"/>
                    <a:pt x="2788406" y="777765"/>
                    <a:pt x="2774730" y="791441"/>
                  </a:cubicBezTo>
                  <a:cubicBezTo>
                    <a:pt x="2761055" y="805117"/>
                    <a:pt x="2742506" y="812800"/>
                    <a:pt x="2723165" y="812800"/>
                  </a:cubicBezTo>
                  <a:lnTo>
                    <a:pt x="72924" y="812800"/>
                  </a:lnTo>
                  <a:cubicBezTo>
                    <a:pt x="32649" y="812800"/>
                    <a:pt x="0" y="780151"/>
                    <a:pt x="0" y="739876"/>
                  </a:cubicBezTo>
                  <a:lnTo>
                    <a:pt x="0" y="72924"/>
                  </a:lnTo>
                  <a:cubicBezTo>
                    <a:pt x="0" y="32649"/>
                    <a:pt x="32649" y="0"/>
                    <a:pt x="72924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79608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712315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886859"/>
            <a:ext cx="1161861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 spc="-336">
                <a:solidFill>
                  <a:srgbClr val="FFFFFF"/>
                </a:solidFill>
                <a:latin typeface="Montaser Arabic Extra-Light"/>
              </a:rPr>
              <a:t>Apresentação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82234"/>
            <a:ext cx="1161861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 spc="-336">
                <a:solidFill>
                  <a:srgbClr val="05D46E"/>
                </a:solidFill>
                <a:latin typeface="Montaser Arabic"/>
              </a:rPr>
              <a:t>técnica do projeto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4786" y="1106742"/>
            <a:ext cx="691058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aser Arabic"/>
              </a:rPr>
              <a:t>PROJETO DE SISTEMAS | 04/12/2023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972278" y="1028700"/>
            <a:ext cx="9287022" cy="5296914"/>
            <a:chOff x="0" y="0"/>
            <a:chExt cx="12382696" cy="7062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30872"/>
              <a:ext cx="1905271" cy="1951395"/>
            </a:xfrm>
            <a:custGeom>
              <a:avLst/>
              <a:gdLst/>
              <a:ahLst/>
              <a:cxnLst/>
              <a:rect r="r" b="b" t="t" l="l"/>
              <a:pathLst>
                <a:path h="1951395" w="1905271">
                  <a:moveTo>
                    <a:pt x="0" y="0"/>
                  </a:moveTo>
                  <a:lnTo>
                    <a:pt x="1905271" y="0"/>
                  </a:lnTo>
                  <a:lnTo>
                    <a:pt x="1905271" y="1951394"/>
                  </a:lnTo>
                  <a:lnTo>
                    <a:pt x="0" y="1951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49771" y="0"/>
              <a:ext cx="1900167" cy="2082266"/>
            </a:xfrm>
            <a:custGeom>
              <a:avLst/>
              <a:gdLst/>
              <a:ahLst/>
              <a:cxnLst/>
              <a:rect r="r" b="b" t="t" l="l"/>
              <a:pathLst>
                <a:path h="2082266" w="1900167">
                  <a:moveTo>
                    <a:pt x="0" y="0"/>
                  </a:moveTo>
                  <a:lnTo>
                    <a:pt x="1900167" y="0"/>
                  </a:lnTo>
                  <a:lnTo>
                    <a:pt x="1900167" y="2082266"/>
                  </a:lnTo>
                  <a:lnTo>
                    <a:pt x="0" y="2082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694438" y="79120"/>
              <a:ext cx="1909934" cy="1909934"/>
            </a:xfrm>
            <a:custGeom>
              <a:avLst/>
              <a:gdLst/>
              <a:ahLst/>
              <a:cxnLst/>
              <a:rect r="r" b="b" t="t" l="l"/>
              <a:pathLst>
                <a:path h="1909934" w="1909934">
                  <a:moveTo>
                    <a:pt x="0" y="0"/>
                  </a:moveTo>
                  <a:lnTo>
                    <a:pt x="1909934" y="0"/>
                  </a:lnTo>
                  <a:lnTo>
                    <a:pt x="1909934" y="1909935"/>
                  </a:lnTo>
                  <a:lnTo>
                    <a:pt x="0" y="1909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053856" y="523208"/>
              <a:ext cx="1910050" cy="1166722"/>
            </a:xfrm>
            <a:custGeom>
              <a:avLst/>
              <a:gdLst/>
              <a:ahLst/>
              <a:cxnLst/>
              <a:rect r="r" b="b" t="t" l="l"/>
              <a:pathLst>
                <a:path h="1166722" w="1910050">
                  <a:moveTo>
                    <a:pt x="0" y="0"/>
                  </a:moveTo>
                  <a:lnTo>
                    <a:pt x="1910050" y="0"/>
                  </a:lnTo>
                  <a:lnTo>
                    <a:pt x="1910050" y="1166722"/>
                  </a:lnTo>
                  <a:lnTo>
                    <a:pt x="0" y="1166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408406" y="154692"/>
              <a:ext cx="1903753" cy="1903753"/>
            </a:xfrm>
            <a:custGeom>
              <a:avLst/>
              <a:gdLst/>
              <a:ahLst/>
              <a:cxnLst/>
              <a:rect r="r" b="b" t="t" l="l"/>
              <a:pathLst>
                <a:path h="1903753" w="1903753">
                  <a:moveTo>
                    <a:pt x="0" y="0"/>
                  </a:moveTo>
                  <a:lnTo>
                    <a:pt x="1903753" y="0"/>
                  </a:lnTo>
                  <a:lnTo>
                    <a:pt x="1903753" y="1903754"/>
                  </a:lnTo>
                  <a:lnTo>
                    <a:pt x="0" y="190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31" y="2717272"/>
              <a:ext cx="1902935" cy="1902935"/>
            </a:xfrm>
            <a:custGeom>
              <a:avLst/>
              <a:gdLst/>
              <a:ahLst/>
              <a:cxnLst/>
              <a:rect r="r" b="b" t="t" l="l"/>
              <a:pathLst>
                <a:path h="1902935" w="1902935">
                  <a:moveTo>
                    <a:pt x="0" y="0"/>
                  </a:moveTo>
                  <a:lnTo>
                    <a:pt x="1902935" y="0"/>
                  </a:lnTo>
                  <a:lnTo>
                    <a:pt x="1902935" y="1902935"/>
                  </a:lnTo>
                  <a:lnTo>
                    <a:pt x="0" y="190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349771" y="2715040"/>
              <a:ext cx="1907399" cy="1907399"/>
            </a:xfrm>
            <a:custGeom>
              <a:avLst/>
              <a:gdLst/>
              <a:ahLst/>
              <a:cxnLst/>
              <a:rect r="r" b="b" t="t" l="l"/>
              <a:pathLst>
                <a:path h="1907399" w="1907399">
                  <a:moveTo>
                    <a:pt x="0" y="0"/>
                  </a:moveTo>
                  <a:lnTo>
                    <a:pt x="1907399" y="0"/>
                  </a:lnTo>
                  <a:lnTo>
                    <a:pt x="1907399" y="1907399"/>
                  </a:lnTo>
                  <a:lnTo>
                    <a:pt x="0" y="1907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407188" y="2604414"/>
              <a:ext cx="2975508" cy="1980838"/>
            </a:xfrm>
            <a:custGeom>
              <a:avLst/>
              <a:gdLst/>
              <a:ahLst/>
              <a:cxnLst/>
              <a:rect r="r" b="b" t="t" l="l"/>
              <a:pathLst>
                <a:path h="1980838" w="2975508">
                  <a:moveTo>
                    <a:pt x="0" y="0"/>
                  </a:moveTo>
                  <a:lnTo>
                    <a:pt x="2975508" y="0"/>
                  </a:lnTo>
                  <a:lnTo>
                    <a:pt x="2975508" y="1980838"/>
                  </a:lnTo>
                  <a:lnTo>
                    <a:pt x="0" y="1980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703175" y="2715040"/>
              <a:ext cx="1907399" cy="1907399"/>
            </a:xfrm>
            <a:custGeom>
              <a:avLst/>
              <a:gdLst/>
              <a:ahLst/>
              <a:cxnLst/>
              <a:rect r="r" b="b" t="t" l="l"/>
              <a:pathLst>
                <a:path h="1907399" w="1907399">
                  <a:moveTo>
                    <a:pt x="0" y="0"/>
                  </a:moveTo>
                  <a:lnTo>
                    <a:pt x="1907399" y="0"/>
                  </a:lnTo>
                  <a:lnTo>
                    <a:pt x="1907399" y="1907399"/>
                  </a:lnTo>
                  <a:lnTo>
                    <a:pt x="0" y="1907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055074" y="2702340"/>
              <a:ext cx="1907613" cy="1907613"/>
            </a:xfrm>
            <a:custGeom>
              <a:avLst/>
              <a:gdLst/>
              <a:ahLst/>
              <a:cxnLst/>
              <a:rect r="r" b="b" t="t" l="l"/>
              <a:pathLst>
                <a:path h="1907613" w="1907613">
                  <a:moveTo>
                    <a:pt x="0" y="0"/>
                  </a:moveTo>
                  <a:lnTo>
                    <a:pt x="1907614" y="0"/>
                  </a:lnTo>
                  <a:lnTo>
                    <a:pt x="1907614" y="1907613"/>
                  </a:lnTo>
                  <a:lnTo>
                    <a:pt x="0" y="1907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5152997"/>
              <a:ext cx="1909554" cy="1909554"/>
            </a:xfrm>
            <a:custGeom>
              <a:avLst/>
              <a:gdLst/>
              <a:ahLst/>
              <a:cxnLst/>
              <a:rect r="r" b="b" t="t" l="l"/>
              <a:pathLst>
                <a:path h="1909554" w="1909554">
                  <a:moveTo>
                    <a:pt x="0" y="0"/>
                  </a:moveTo>
                  <a:lnTo>
                    <a:pt x="1909554" y="0"/>
                  </a:lnTo>
                  <a:lnTo>
                    <a:pt x="1909554" y="1909555"/>
                  </a:lnTo>
                  <a:lnTo>
                    <a:pt x="0" y="1909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354626" y="5159073"/>
              <a:ext cx="1903478" cy="1903478"/>
            </a:xfrm>
            <a:custGeom>
              <a:avLst/>
              <a:gdLst/>
              <a:ahLst/>
              <a:cxnLst/>
              <a:rect r="r" b="b" t="t" l="l"/>
              <a:pathLst>
                <a:path h="1903478" w="1903478">
                  <a:moveTo>
                    <a:pt x="0" y="0"/>
                  </a:moveTo>
                  <a:lnTo>
                    <a:pt x="1903478" y="0"/>
                  </a:lnTo>
                  <a:lnTo>
                    <a:pt x="1903478" y="1903479"/>
                  </a:lnTo>
                  <a:lnTo>
                    <a:pt x="0" y="1903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703175" y="5138056"/>
              <a:ext cx="1907399" cy="1907399"/>
            </a:xfrm>
            <a:custGeom>
              <a:avLst/>
              <a:gdLst/>
              <a:ahLst/>
              <a:cxnLst/>
              <a:rect r="r" b="b" t="t" l="l"/>
              <a:pathLst>
                <a:path h="1907399" w="1907399">
                  <a:moveTo>
                    <a:pt x="0" y="0"/>
                  </a:moveTo>
                  <a:lnTo>
                    <a:pt x="1907399" y="0"/>
                  </a:lnTo>
                  <a:lnTo>
                    <a:pt x="1907399" y="1907400"/>
                  </a:lnTo>
                  <a:lnTo>
                    <a:pt x="0" y="190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055074" y="5138056"/>
              <a:ext cx="1918458" cy="1918458"/>
            </a:xfrm>
            <a:custGeom>
              <a:avLst/>
              <a:gdLst/>
              <a:ahLst/>
              <a:cxnLst/>
              <a:rect r="r" b="b" t="t" l="l"/>
              <a:pathLst>
                <a:path h="1918458" w="1918458">
                  <a:moveTo>
                    <a:pt x="0" y="0"/>
                  </a:moveTo>
                  <a:lnTo>
                    <a:pt x="1918459" y="0"/>
                  </a:lnTo>
                  <a:lnTo>
                    <a:pt x="1918459" y="1918459"/>
                  </a:lnTo>
                  <a:lnTo>
                    <a:pt x="0" y="1918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408406" y="5116311"/>
              <a:ext cx="1906121" cy="1906121"/>
            </a:xfrm>
            <a:custGeom>
              <a:avLst/>
              <a:gdLst/>
              <a:ahLst/>
              <a:cxnLst/>
              <a:rect r="r" b="b" t="t" l="l"/>
              <a:pathLst>
                <a:path h="1906121" w="1906121">
                  <a:moveTo>
                    <a:pt x="0" y="0"/>
                  </a:moveTo>
                  <a:lnTo>
                    <a:pt x="1906122" y="0"/>
                  </a:lnTo>
                  <a:lnTo>
                    <a:pt x="1906122" y="1906122"/>
                  </a:lnTo>
                  <a:lnTo>
                    <a:pt x="0" y="1906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636971" y="7329146"/>
            <a:ext cx="3957637" cy="1929154"/>
            <a:chOff x="0" y="0"/>
            <a:chExt cx="5276849" cy="25722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31825"/>
              <a:ext cx="2540380" cy="2540380"/>
            </a:xfrm>
            <a:custGeom>
              <a:avLst/>
              <a:gdLst/>
              <a:ahLst/>
              <a:cxnLst/>
              <a:rect r="r" b="b" t="t" l="l"/>
              <a:pathLst>
                <a:path h="2540380" w="2540380">
                  <a:moveTo>
                    <a:pt x="0" y="0"/>
                  </a:moveTo>
                  <a:lnTo>
                    <a:pt x="2540380" y="0"/>
                  </a:lnTo>
                  <a:lnTo>
                    <a:pt x="2540380" y="2540380"/>
                  </a:lnTo>
                  <a:lnTo>
                    <a:pt x="0" y="2540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30915" y="0"/>
              <a:ext cx="2545934" cy="2545934"/>
            </a:xfrm>
            <a:custGeom>
              <a:avLst/>
              <a:gdLst/>
              <a:ahLst/>
              <a:cxnLst/>
              <a:rect r="r" b="b" t="t" l="l"/>
              <a:pathLst>
                <a:path h="2545934" w="2545934">
                  <a:moveTo>
                    <a:pt x="0" y="0"/>
                  </a:moveTo>
                  <a:lnTo>
                    <a:pt x="2545934" y="0"/>
                  </a:lnTo>
                  <a:lnTo>
                    <a:pt x="2545934" y="2545934"/>
                  </a:lnTo>
                  <a:lnTo>
                    <a:pt x="0" y="2545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8098155"/>
            <a:ext cx="5439641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-96">
                <a:solidFill>
                  <a:srgbClr val="22291C"/>
                </a:solidFill>
                <a:latin typeface="Montaser Arabic"/>
              </a:rPr>
              <a:t>Todas ferramentas, linguagens, bibliotecas e frameworks utilizadas no desenvolvimento do projeto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028700"/>
            <a:ext cx="5059131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0"/>
              </a:lnSpc>
            </a:pPr>
            <a:r>
              <a:rPr lang="en-US" sz="6900" spc="-276">
                <a:solidFill>
                  <a:srgbClr val="22291C"/>
                </a:solidFill>
                <a:latin typeface="Montaser Arabic Bold"/>
              </a:rPr>
              <a:t>Tecnologias usadas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8021562" y="7102449"/>
            <a:ext cx="9237738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r"/>
  </p:transition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5059131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-300">
                <a:solidFill>
                  <a:srgbClr val="22291C"/>
                </a:solidFill>
                <a:latin typeface="Montaser Arabic Bold"/>
              </a:rPr>
              <a:t>Principais Funcionalidades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837551" y="582939"/>
          <a:ext cx="11010495" cy="9121122"/>
        </p:xfrm>
        <a:graphic>
          <a:graphicData uri="http://schemas.openxmlformats.org/drawingml/2006/table">
            <a:tbl>
              <a:tblPr/>
              <a:tblGrid>
                <a:gridCol w="11010495"/>
              </a:tblGrid>
              <a:tr h="1485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Desafios para Testar Habili</a:t>
                      </a: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1485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Quiz de Conhecimentos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FF8C"/>
                    </a:solidFill>
                  </a:tcPr>
                </a:tc>
              </a:tr>
              <a:tr h="1485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Fórum de Discussão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1554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Biblioteca de Ensino para Estudos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FF8C"/>
                    </a:solidFill>
                  </a:tcPr>
                </a:tc>
              </a:tr>
              <a:tr h="1554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Emblemas para Conquistas dos Usuários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1554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Autenticidade e Cadastro de Usuários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FF8C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8098155"/>
            <a:ext cx="5589851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-96">
                <a:solidFill>
                  <a:srgbClr val="22291C"/>
                </a:solidFill>
                <a:latin typeface="Montaser Arabic"/>
              </a:rPr>
              <a:t>Visão detalhada das capacidades e interações proporcionadas pela plataforma.</a:t>
            </a:r>
          </a:p>
        </p:txBody>
      </p:sp>
    </p:spTree>
  </p:cSld>
  <p:clrMapOvr>
    <a:masterClrMapping/>
  </p:clrMapOvr>
  <p:transition spd="slow">
    <p:push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19835"/>
            <a:ext cx="1223630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spc="-255">
                <a:solidFill>
                  <a:srgbClr val="00BC60"/>
                </a:solidFill>
                <a:latin typeface="Montaser Arabic Bold"/>
              </a:rPr>
              <a:t>Requisitos não implementados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551119" y="4752975"/>
            <a:ext cx="12697972" cy="10319988"/>
          </a:xfrm>
          <a:custGeom>
            <a:avLst/>
            <a:gdLst/>
            <a:ahLst/>
            <a:cxnLst/>
            <a:rect r="r" b="b" t="t" l="l"/>
            <a:pathLst>
              <a:path h="10319988" w="12697972">
                <a:moveTo>
                  <a:pt x="0" y="0"/>
                </a:moveTo>
                <a:lnTo>
                  <a:pt x="12697972" y="0"/>
                </a:lnTo>
                <a:lnTo>
                  <a:pt x="12697972" y="10319988"/>
                </a:lnTo>
                <a:lnTo>
                  <a:pt x="0" y="10319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580390" y="3967162"/>
          <a:ext cx="9127220" cy="1571625"/>
        </p:xfrm>
        <a:graphic>
          <a:graphicData uri="http://schemas.openxmlformats.org/drawingml/2006/table">
            <a:tbl>
              <a:tblPr/>
              <a:tblGrid>
                <a:gridCol w="8431526"/>
              </a:tblGrid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 Bold"/>
                        </a:rPr>
                        <a:t> RNF02 - Preparar o TV-BOX para instalação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 Bold"/>
                        </a:rPr>
                        <a:t>RNF03 - Configurar o sistema Linux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FF8C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true" flipV="false" rot="-2638555">
            <a:off x="16664387" y="2638777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638555">
            <a:off x="14881954" y="-946124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5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5" y="3838664"/>
                </a:lnTo>
                <a:lnTo>
                  <a:pt x="38386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DAF1YUqmVPg</dc:identifier>
  <dcterms:modified xsi:type="dcterms:W3CDTF">2011-08-01T06:04:30Z</dcterms:modified>
  <cp:revision>1</cp:revision>
  <dc:title>Code Junior</dc:title>
</cp:coreProperties>
</file>